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6858000" cy="9144000" type="screen4x3"/>
  <p:notesSz cx="6797675" cy="9928225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00"/>
    <a:srgbClr val="DE9700"/>
    <a:srgbClr val="D3AC58"/>
    <a:srgbClr val="FF9966"/>
    <a:srgbClr val="CCD034"/>
    <a:srgbClr val="59595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-1746" y="32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150D0A-60DD-474A-938D-44A0B6E4EB35}" type="datetimeFigureOut">
              <a:rPr lang="de-DE" smtClean="0"/>
              <a:pPr/>
              <a:t>10.09.2013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003425" y="744538"/>
            <a:ext cx="27908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A221B8-FA88-43A4-99F0-3CE7C131380C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42624761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A221B8-FA88-43A4-99F0-3CE7C131380C}" type="slidenum">
              <a:rPr lang="de-DE" smtClean="0"/>
              <a:pPr/>
              <a:t>1</a:t>
            </a:fld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E7EAC-B12F-4893-822A-C9B590F95AC4}" type="datetimeFigureOut">
              <a:rPr lang="de-DE" smtClean="0"/>
              <a:pPr/>
              <a:t>10.09.2013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D3D7-CDD4-4189-B18F-24A10A440577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E7EAC-B12F-4893-822A-C9B590F95AC4}" type="datetimeFigureOut">
              <a:rPr lang="de-DE" smtClean="0"/>
              <a:pPr/>
              <a:t>10.09.2013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D3D7-CDD4-4189-B18F-24A10A440577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E7EAC-B12F-4893-822A-C9B590F95AC4}" type="datetimeFigureOut">
              <a:rPr lang="de-DE" smtClean="0"/>
              <a:pPr/>
              <a:t>10.09.2013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D3D7-CDD4-4189-B18F-24A10A440577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E7EAC-B12F-4893-822A-C9B590F95AC4}" type="datetimeFigureOut">
              <a:rPr lang="de-DE" smtClean="0"/>
              <a:pPr/>
              <a:t>10.09.2013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D3D7-CDD4-4189-B18F-24A10A440577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E7EAC-B12F-4893-822A-C9B590F95AC4}" type="datetimeFigureOut">
              <a:rPr lang="de-DE" smtClean="0"/>
              <a:pPr/>
              <a:t>10.09.2013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D3D7-CDD4-4189-B18F-24A10A440577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E7EAC-B12F-4893-822A-C9B590F95AC4}" type="datetimeFigureOut">
              <a:rPr lang="de-DE" smtClean="0"/>
              <a:pPr/>
              <a:t>10.09.2013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D3D7-CDD4-4189-B18F-24A10A440577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E7EAC-B12F-4893-822A-C9B590F95AC4}" type="datetimeFigureOut">
              <a:rPr lang="de-DE" smtClean="0"/>
              <a:pPr/>
              <a:t>10.09.2013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D3D7-CDD4-4189-B18F-24A10A440577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E7EAC-B12F-4893-822A-C9B590F95AC4}" type="datetimeFigureOut">
              <a:rPr lang="de-DE" smtClean="0"/>
              <a:pPr/>
              <a:t>10.09.2013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D3D7-CDD4-4189-B18F-24A10A440577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E7EAC-B12F-4893-822A-C9B590F95AC4}" type="datetimeFigureOut">
              <a:rPr lang="de-DE" smtClean="0"/>
              <a:pPr/>
              <a:t>10.09.2013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D3D7-CDD4-4189-B18F-24A10A440577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E7EAC-B12F-4893-822A-C9B590F95AC4}" type="datetimeFigureOut">
              <a:rPr lang="de-DE" smtClean="0"/>
              <a:pPr/>
              <a:t>10.09.2013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D3D7-CDD4-4189-B18F-24A10A440577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E7EAC-B12F-4893-822A-C9B590F95AC4}" type="datetimeFigureOut">
              <a:rPr lang="de-DE" smtClean="0"/>
              <a:pPr/>
              <a:t>10.09.2013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D3D7-CDD4-4189-B18F-24A10A440577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7E7EAC-B12F-4893-822A-C9B590F95AC4}" type="datetimeFigureOut">
              <a:rPr lang="de-DE" smtClean="0"/>
              <a:pPr/>
              <a:t>10.09.2013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D7D3D7-CDD4-4189-B18F-24A10A440577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jpe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Logo Go Clust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8652" y="107504"/>
            <a:ext cx="1440000" cy="640221"/>
          </a:xfrm>
          <a:prstGeom prst="rect">
            <a:avLst/>
          </a:prstGeom>
          <a:noFill/>
        </p:spPr>
      </p:pic>
      <p:pic>
        <p:nvPicPr>
          <p:cNvPr id="11268" name="Picture 4" descr="Logo Bundesministerium für Bildung und Forschu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7881" y="19050"/>
            <a:ext cx="1444625" cy="1025526"/>
          </a:xfrm>
          <a:prstGeom prst="rect">
            <a:avLst/>
          </a:prstGeom>
          <a:noFill/>
        </p:spPr>
      </p:pic>
      <p:grpSp>
        <p:nvGrpSpPr>
          <p:cNvPr id="28" name="Gruppieren 27"/>
          <p:cNvGrpSpPr/>
          <p:nvPr/>
        </p:nvGrpSpPr>
        <p:grpSpPr>
          <a:xfrm>
            <a:off x="332656" y="4248000"/>
            <a:ext cx="1800000" cy="3744416"/>
            <a:chOff x="404664" y="4067944"/>
            <a:chExt cx="1800000" cy="3744416"/>
          </a:xfrm>
        </p:grpSpPr>
        <p:sp>
          <p:nvSpPr>
            <p:cNvPr id="8" name="Rechteck 7"/>
            <p:cNvSpPr/>
            <p:nvPr/>
          </p:nvSpPr>
          <p:spPr>
            <a:xfrm>
              <a:off x="404664" y="4067944"/>
              <a:ext cx="1800000" cy="3744416"/>
            </a:xfrm>
            <a:prstGeom prst="rect">
              <a:avLst/>
            </a:prstGeom>
            <a:gradFill flip="none" rotWithShape="1">
              <a:gsLst>
                <a:gs pos="0">
                  <a:srgbClr val="DE9700">
                    <a:shade val="30000"/>
                    <a:satMod val="115000"/>
                  </a:srgbClr>
                </a:gs>
                <a:gs pos="50000">
                  <a:srgbClr val="DE9700">
                    <a:shade val="67500"/>
                    <a:satMod val="115000"/>
                  </a:srgbClr>
                </a:gs>
                <a:gs pos="100000">
                  <a:srgbClr val="DE9700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endParaRPr lang="de-DE" sz="900" b="1" dirty="0"/>
            </a:p>
          </p:txBody>
        </p:sp>
        <p:sp>
          <p:nvSpPr>
            <p:cNvPr id="19" name="Textfeld 18"/>
            <p:cNvSpPr txBox="1"/>
            <p:nvPr/>
          </p:nvSpPr>
          <p:spPr>
            <a:xfrm>
              <a:off x="721837" y="4755380"/>
              <a:ext cx="1420836" cy="30162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r>
                <a:rPr lang="de-DE" sz="1000" b="1" dirty="0" err="1" smtClean="0">
                  <a:solidFill>
                    <a:schemeClr val="bg1"/>
                  </a:solidFill>
                </a:rPr>
                <a:t>Konfigurierbare</a:t>
              </a:r>
              <a:r>
                <a:rPr lang="de-DE" sz="1000" b="1" dirty="0" smtClean="0">
                  <a:solidFill>
                    <a:schemeClr val="bg1"/>
                  </a:solidFill>
                </a:rPr>
                <a:t> Startseite</a:t>
              </a:r>
            </a:p>
            <a:p>
              <a:r>
                <a:rPr lang="de-DE" sz="800" dirty="0" smtClean="0">
                  <a:solidFill>
                    <a:schemeClr val="bg1"/>
                  </a:solidFill>
                </a:rPr>
                <a:t>Erweiterbare Startseite mit eigenen Modulen/</a:t>
              </a:r>
              <a:r>
                <a:rPr lang="de-DE" sz="800" dirty="0" err="1" smtClean="0">
                  <a:solidFill>
                    <a:schemeClr val="bg1"/>
                  </a:solidFill>
                </a:rPr>
                <a:t>Widgets</a:t>
              </a:r>
              <a:r>
                <a:rPr lang="de-DE" sz="800" dirty="0" smtClean="0">
                  <a:solidFill>
                    <a:schemeClr val="bg1"/>
                  </a:solidFill>
                </a:rPr>
                <a:t>.</a:t>
              </a:r>
            </a:p>
            <a:p>
              <a:endParaRPr lang="de-DE" sz="800" dirty="0" smtClean="0">
                <a:solidFill>
                  <a:schemeClr val="bg1"/>
                </a:solidFill>
              </a:endParaRPr>
            </a:p>
            <a:p>
              <a:r>
                <a:rPr lang="de-DE" sz="1000" b="1" dirty="0" smtClean="0">
                  <a:solidFill>
                    <a:schemeClr val="bg1"/>
                  </a:solidFill>
                </a:rPr>
                <a:t>Redaktionssystem</a:t>
              </a:r>
            </a:p>
            <a:p>
              <a:r>
                <a:rPr lang="de-DE" sz="800" dirty="0" smtClean="0">
                  <a:solidFill>
                    <a:schemeClr val="bg1"/>
                  </a:solidFill>
                </a:rPr>
                <a:t>Bearbeitung von gepflegten, mehrsprachigen Inhaltsseiten.</a:t>
              </a:r>
            </a:p>
            <a:p>
              <a:endParaRPr lang="de-DE" sz="800" dirty="0" smtClean="0">
                <a:solidFill>
                  <a:schemeClr val="bg1"/>
                </a:solidFill>
              </a:endParaRPr>
            </a:p>
            <a:p>
              <a:r>
                <a:rPr lang="de-DE" sz="1000" b="1" dirty="0" smtClean="0">
                  <a:solidFill>
                    <a:schemeClr val="bg1"/>
                  </a:solidFill>
                </a:rPr>
                <a:t>News und Newsletter</a:t>
              </a:r>
            </a:p>
            <a:p>
              <a:r>
                <a:rPr lang="de-DE" sz="800" dirty="0" smtClean="0">
                  <a:solidFill>
                    <a:schemeClr val="bg1"/>
                  </a:solidFill>
                </a:rPr>
                <a:t>Erstellung von News und Newslettern und deren Versand.</a:t>
              </a:r>
            </a:p>
            <a:p>
              <a:endParaRPr lang="de-DE" sz="800" dirty="0">
                <a:solidFill>
                  <a:schemeClr val="bg1"/>
                </a:solidFill>
              </a:endParaRPr>
            </a:p>
            <a:p>
              <a:r>
                <a:rPr lang="de-DE" sz="1000" b="1" dirty="0" smtClean="0">
                  <a:solidFill>
                    <a:schemeClr val="bg1"/>
                  </a:solidFill>
                </a:rPr>
                <a:t>Kalender</a:t>
              </a:r>
            </a:p>
            <a:p>
              <a:r>
                <a:rPr lang="de-DE" sz="800" dirty="0" smtClean="0">
                  <a:solidFill>
                    <a:schemeClr val="bg1"/>
                  </a:solidFill>
                </a:rPr>
                <a:t>Erstellen von Terminen und Darstellung in einem Kalender. </a:t>
              </a:r>
            </a:p>
            <a:p>
              <a:endParaRPr lang="de-DE" sz="800" dirty="0">
                <a:solidFill>
                  <a:schemeClr val="bg1"/>
                </a:solidFill>
              </a:endParaRPr>
            </a:p>
            <a:p>
              <a:r>
                <a:rPr lang="de-DE" sz="1000" b="1" dirty="0" smtClean="0">
                  <a:solidFill>
                    <a:schemeClr val="bg1"/>
                  </a:solidFill>
                </a:rPr>
                <a:t>Content-Baukasten</a:t>
              </a:r>
            </a:p>
            <a:p>
              <a:r>
                <a:rPr lang="de-DE" sz="800" dirty="0" smtClean="0">
                  <a:solidFill>
                    <a:schemeClr val="bg1"/>
                  </a:solidFill>
                </a:rPr>
                <a:t>Benutzerdefinierte Inhaltstypen und Darstellung in Verzeichnissen.</a:t>
              </a:r>
            </a:p>
            <a:p>
              <a:endParaRPr lang="de-DE" sz="800" dirty="0">
                <a:solidFill>
                  <a:schemeClr val="bg1"/>
                </a:solidFill>
              </a:endParaRPr>
            </a:p>
            <a:p>
              <a:r>
                <a:rPr lang="de-DE" sz="1000" b="1" dirty="0" smtClean="0">
                  <a:solidFill>
                    <a:schemeClr val="bg1"/>
                  </a:solidFill>
                </a:rPr>
                <a:t>Suche und </a:t>
              </a:r>
              <a:r>
                <a:rPr lang="de-DE" sz="1000" b="1" dirty="0" err="1" smtClean="0">
                  <a:solidFill>
                    <a:schemeClr val="bg1"/>
                  </a:solidFill>
                </a:rPr>
                <a:t>Tagging</a:t>
              </a:r>
              <a:endParaRPr lang="de-DE" sz="1000" b="1" dirty="0" smtClean="0">
                <a:solidFill>
                  <a:schemeClr val="bg1"/>
                </a:solidFill>
              </a:endParaRPr>
            </a:p>
            <a:p>
              <a:r>
                <a:rPr lang="de-DE" sz="800" dirty="0" smtClean="0">
                  <a:solidFill>
                    <a:schemeClr val="bg1"/>
                  </a:solidFill>
                </a:rPr>
                <a:t>Suche und </a:t>
              </a:r>
              <a:r>
                <a:rPr lang="de-DE" sz="800" dirty="0" err="1" smtClean="0">
                  <a:solidFill>
                    <a:schemeClr val="bg1"/>
                  </a:solidFill>
                </a:rPr>
                <a:t>Verschlagwortung</a:t>
              </a:r>
              <a:r>
                <a:rPr lang="de-DE" sz="800" dirty="0" smtClean="0">
                  <a:solidFill>
                    <a:schemeClr val="bg1"/>
                  </a:solidFill>
                </a:rPr>
                <a:t> in allen Inhalten des Clusterportals.</a:t>
              </a:r>
              <a:endParaRPr lang="de-DE" sz="8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9" name="Gruppieren 28"/>
          <p:cNvGrpSpPr/>
          <p:nvPr/>
        </p:nvGrpSpPr>
        <p:grpSpPr>
          <a:xfrm>
            <a:off x="2509545" y="4248664"/>
            <a:ext cx="1800000" cy="3744416"/>
            <a:chOff x="404664" y="4067944"/>
            <a:chExt cx="1800000" cy="3744416"/>
          </a:xfrm>
        </p:grpSpPr>
        <p:sp>
          <p:nvSpPr>
            <p:cNvPr id="30" name="Rechteck 29"/>
            <p:cNvSpPr/>
            <p:nvPr/>
          </p:nvSpPr>
          <p:spPr>
            <a:xfrm>
              <a:off x="404664" y="4067944"/>
              <a:ext cx="1800000" cy="3744416"/>
            </a:xfrm>
            <a:prstGeom prst="rect">
              <a:avLst/>
            </a:prstGeom>
            <a:gradFill flip="none" rotWithShape="1">
              <a:gsLst>
                <a:gs pos="0">
                  <a:srgbClr val="DE9700">
                    <a:shade val="30000"/>
                    <a:satMod val="115000"/>
                  </a:srgbClr>
                </a:gs>
                <a:gs pos="50000">
                  <a:srgbClr val="DE9700">
                    <a:shade val="67500"/>
                    <a:satMod val="115000"/>
                  </a:srgbClr>
                </a:gs>
                <a:gs pos="100000">
                  <a:srgbClr val="DE9700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endParaRPr lang="de-DE" sz="900" b="1" dirty="0"/>
            </a:p>
          </p:txBody>
        </p:sp>
        <p:sp>
          <p:nvSpPr>
            <p:cNvPr id="31" name="Textfeld 30"/>
            <p:cNvSpPr txBox="1"/>
            <p:nvPr/>
          </p:nvSpPr>
          <p:spPr>
            <a:xfrm>
              <a:off x="721837" y="4751280"/>
              <a:ext cx="1420836" cy="286232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de-DE" sz="1000" b="1" dirty="0" smtClean="0">
                  <a:solidFill>
                    <a:schemeClr val="bg1"/>
                  </a:solidFill>
                </a:rPr>
                <a:t>Profile</a:t>
              </a:r>
            </a:p>
            <a:p>
              <a:r>
                <a:rPr lang="de-DE" sz="800" dirty="0" smtClean="0">
                  <a:solidFill>
                    <a:schemeClr val="bg1"/>
                  </a:solidFill>
                </a:rPr>
                <a:t>Jeder Nutzer kann sein eigenes Profil pflegen. Die Einträge im Profil sind konfigurierbar.</a:t>
              </a:r>
            </a:p>
            <a:p>
              <a:endParaRPr lang="de-DE" sz="800" dirty="0" smtClean="0">
                <a:solidFill>
                  <a:schemeClr val="bg1"/>
                </a:solidFill>
              </a:endParaRPr>
            </a:p>
            <a:p>
              <a:r>
                <a:rPr lang="de-DE" sz="1000" b="1" dirty="0" smtClean="0">
                  <a:solidFill>
                    <a:schemeClr val="bg1"/>
                  </a:solidFill>
                </a:rPr>
                <a:t>Mitgliederverzeichnis</a:t>
              </a:r>
            </a:p>
            <a:p>
              <a:r>
                <a:rPr lang="de-DE" sz="800" dirty="0" smtClean="0">
                  <a:solidFill>
                    <a:schemeClr val="bg1"/>
                  </a:solidFill>
                </a:rPr>
                <a:t>Übersicht über alle angemeldeten Nutzer mit Links zu deren Profilen.</a:t>
              </a:r>
            </a:p>
            <a:p>
              <a:endParaRPr lang="de-DE" sz="800" dirty="0">
                <a:solidFill>
                  <a:schemeClr val="bg1"/>
                </a:solidFill>
              </a:endParaRPr>
            </a:p>
            <a:p>
              <a:r>
                <a:rPr lang="de-DE" sz="1000" b="1" dirty="0" err="1" smtClean="0">
                  <a:solidFill>
                    <a:schemeClr val="bg1"/>
                  </a:solidFill>
                </a:rPr>
                <a:t>Social</a:t>
              </a:r>
              <a:r>
                <a:rPr lang="de-DE" sz="1000" b="1" dirty="0" smtClean="0">
                  <a:solidFill>
                    <a:schemeClr val="bg1"/>
                  </a:solidFill>
                </a:rPr>
                <a:t> Dashboard</a:t>
              </a:r>
            </a:p>
            <a:p>
              <a:r>
                <a:rPr lang="de-DE" sz="800" dirty="0" smtClean="0">
                  <a:solidFill>
                    <a:schemeClr val="bg1"/>
                  </a:solidFill>
                </a:rPr>
                <a:t>Übersicht über die neuesten Aktivitäten aus Netzwerk und Gruppen.</a:t>
              </a:r>
            </a:p>
            <a:p>
              <a:endParaRPr lang="de-DE" sz="800" dirty="0">
                <a:solidFill>
                  <a:schemeClr val="bg1"/>
                </a:solidFill>
              </a:endParaRPr>
            </a:p>
            <a:p>
              <a:r>
                <a:rPr lang="de-DE" sz="1000" b="1" dirty="0" err="1" smtClean="0">
                  <a:solidFill>
                    <a:schemeClr val="bg1"/>
                  </a:solidFill>
                </a:rPr>
                <a:t>Aktivitätenstrom</a:t>
              </a:r>
              <a:endParaRPr lang="de-DE" sz="1000" b="1" dirty="0" smtClean="0">
                <a:solidFill>
                  <a:schemeClr val="bg1"/>
                </a:solidFill>
              </a:endParaRPr>
            </a:p>
            <a:p>
              <a:r>
                <a:rPr lang="de-DE" sz="800" dirty="0" smtClean="0">
                  <a:solidFill>
                    <a:schemeClr val="bg1"/>
                  </a:solidFill>
                </a:rPr>
                <a:t>Aktivitäten aus dem Netzwerk.</a:t>
              </a:r>
            </a:p>
            <a:p>
              <a:endParaRPr lang="de-DE" sz="800" dirty="0">
                <a:solidFill>
                  <a:schemeClr val="bg1"/>
                </a:solidFill>
              </a:endParaRPr>
            </a:p>
            <a:p>
              <a:r>
                <a:rPr lang="de-DE" sz="1000" b="1" dirty="0" smtClean="0">
                  <a:solidFill>
                    <a:schemeClr val="bg1"/>
                  </a:solidFill>
                </a:rPr>
                <a:t>Weblogs</a:t>
              </a:r>
            </a:p>
            <a:p>
              <a:r>
                <a:rPr lang="de-DE" sz="800" dirty="0" smtClean="0">
                  <a:solidFill>
                    <a:schemeClr val="bg1"/>
                  </a:solidFill>
                </a:rPr>
                <a:t>Jeder Nutzer kann Blog-Einträge veröffentlichen.</a:t>
              </a:r>
            </a:p>
            <a:p>
              <a:endParaRPr lang="de-DE" sz="8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8" name="Gruppieren 37"/>
          <p:cNvGrpSpPr/>
          <p:nvPr/>
        </p:nvGrpSpPr>
        <p:grpSpPr>
          <a:xfrm>
            <a:off x="4681671" y="4248664"/>
            <a:ext cx="1800000" cy="3744416"/>
            <a:chOff x="404664" y="4067944"/>
            <a:chExt cx="1800000" cy="3744416"/>
          </a:xfrm>
        </p:grpSpPr>
        <p:sp>
          <p:nvSpPr>
            <p:cNvPr id="39" name="Rechteck 38"/>
            <p:cNvSpPr/>
            <p:nvPr/>
          </p:nvSpPr>
          <p:spPr>
            <a:xfrm>
              <a:off x="404664" y="4067944"/>
              <a:ext cx="1800000" cy="3744416"/>
            </a:xfrm>
            <a:prstGeom prst="rect">
              <a:avLst/>
            </a:prstGeom>
            <a:gradFill flip="none" rotWithShape="1">
              <a:gsLst>
                <a:gs pos="0">
                  <a:srgbClr val="DE9700">
                    <a:shade val="30000"/>
                    <a:satMod val="115000"/>
                  </a:srgbClr>
                </a:gs>
                <a:gs pos="50000">
                  <a:srgbClr val="DE9700">
                    <a:shade val="67500"/>
                    <a:satMod val="115000"/>
                  </a:srgbClr>
                </a:gs>
                <a:gs pos="100000">
                  <a:srgbClr val="DE9700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endParaRPr lang="de-DE" sz="900" b="1" dirty="0"/>
            </a:p>
          </p:txBody>
        </p:sp>
        <p:sp>
          <p:nvSpPr>
            <p:cNvPr id="40" name="Textfeld 39"/>
            <p:cNvSpPr txBox="1"/>
            <p:nvPr/>
          </p:nvSpPr>
          <p:spPr>
            <a:xfrm>
              <a:off x="721837" y="4751280"/>
              <a:ext cx="1420836" cy="295465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de-DE" sz="1000" b="1" dirty="0" smtClean="0">
                  <a:solidFill>
                    <a:schemeClr val="bg1"/>
                  </a:solidFill>
                </a:rPr>
                <a:t>Gruppen-Verzeichnis</a:t>
              </a:r>
            </a:p>
            <a:p>
              <a:r>
                <a:rPr lang="de-DE" sz="800" dirty="0" smtClean="0">
                  <a:solidFill>
                    <a:schemeClr val="bg1"/>
                  </a:solidFill>
                </a:rPr>
                <a:t>Übersicht über alle verfügbaren Gruppen mit der Möglichkeit offenen Gruppen beizutreten.</a:t>
              </a:r>
            </a:p>
            <a:p>
              <a:endParaRPr lang="de-DE" sz="800" dirty="0" smtClean="0">
                <a:solidFill>
                  <a:schemeClr val="bg1"/>
                </a:solidFill>
              </a:endParaRPr>
            </a:p>
            <a:p>
              <a:r>
                <a:rPr lang="de-DE" sz="1000" b="1" dirty="0" smtClean="0">
                  <a:solidFill>
                    <a:schemeClr val="bg1"/>
                  </a:solidFill>
                </a:rPr>
                <a:t>Neue Gruppen anlegen</a:t>
              </a:r>
            </a:p>
            <a:p>
              <a:r>
                <a:rPr lang="de-DE" sz="800" dirty="0" smtClean="0">
                  <a:solidFill>
                    <a:schemeClr val="bg1"/>
                  </a:solidFill>
                </a:rPr>
                <a:t>Nutzern kann das Recht gegeben werden, eigenständig neue Gruppen anzulegen.</a:t>
              </a:r>
            </a:p>
            <a:p>
              <a:endParaRPr lang="de-DE" sz="800" dirty="0">
                <a:solidFill>
                  <a:schemeClr val="bg1"/>
                </a:solidFill>
              </a:endParaRPr>
            </a:p>
            <a:p>
              <a:r>
                <a:rPr lang="de-DE" sz="1000" b="1" dirty="0" smtClean="0">
                  <a:solidFill>
                    <a:schemeClr val="bg1"/>
                  </a:solidFill>
                </a:rPr>
                <a:t>Funktionen in Gruppen</a:t>
              </a:r>
            </a:p>
            <a:p>
              <a:r>
                <a:rPr lang="de-DE" sz="800" dirty="0" smtClean="0">
                  <a:solidFill>
                    <a:schemeClr val="bg1"/>
                  </a:solidFill>
                </a:rPr>
                <a:t>Jede Gruppe kann nach Bedarf Funktionen wie Blog, Wiki, Kalender, Terminabstimmung, Aufgaben, Dateien, Mitgliederliste oder </a:t>
              </a:r>
              <a:r>
                <a:rPr lang="de-DE" sz="800" dirty="0" err="1" smtClean="0">
                  <a:solidFill>
                    <a:schemeClr val="bg1"/>
                  </a:solidFill>
                </a:rPr>
                <a:t>Feedreader</a:t>
              </a:r>
              <a:r>
                <a:rPr lang="de-DE" sz="800" dirty="0" smtClean="0">
                  <a:solidFill>
                    <a:schemeClr val="bg1"/>
                  </a:solidFill>
                </a:rPr>
                <a:t> aktivieren.</a:t>
              </a:r>
            </a:p>
            <a:p>
              <a:endParaRPr lang="de-DE" sz="800" dirty="0">
                <a:solidFill>
                  <a:schemeClr val="bg1"/>
                </a:solidFill>
              </a:endParaRPr>
            </a:p>
            <a:p>
              <a:r>
                <a:rPr lang="de-DE" sz="1000" b="1" dirty="0" smtClean="0">
                  <a:solidFill>
                    <a:schemeClr val="bg1"/>
                  </a:solidFill>
                </a:rPr>
                <a:t>Benachrichtigungen</a:t>
              </a:r>
            </a:p>
            <a:p>
              <a:r>
                <a:rPr lang="de-DE" sz="800" dirty="0" smtClean="0">
                  <a:solidFill>
                    <a:schemeClr val="bg1"/>
                  </a:solidFill>
                </a:rPr>
                <a:t>Alle Gruppenmitglieder können bei Aktionen via Email benachrichtigt werden.</a:t>
              </a:r>
            </a:p>
            <a:p>
              <a:endParaRPr lang="de-DE" sz="800" dirty="0">
                <a:solidFill>
                  <a:schemeClr val="bg1"/>
                </a:solidFill>
              </a:endParaRPr>
            </a:p>
            <a:p>
              <a:endParaRPr lang="de-DE" sz="800" dirty="0">
                <a:solidFill>
                  <a:schemeClr val="bg1"/>
                </a:solidFill>
              </a:endParaRPr>
            </a:p>
          </p:txBody>
        </p:sp>
      </p:grpSp>
      <p:sp>
        <p:nvSpPr>
          <p:cNvPr id="47" name="Rechteck 46"/>
          <p:cNvSpPr/>
          <p:nvPr/>
        </p:nvSpPr>
        <p:spPr>
          <a:xfrm>
            <a:off x="332656" y="8316416"/>
            <a:ext cx="6141600" cy="64807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t" anchorCtr="0"/>
          <a:lstStyle/>
          <a:p>
            <a:endParaRPr lang="de-DE" sz="1200" b="1" dirty="0">
              <a:solidFill>
                <a:schemeClr val="bg1"/>
              </a:solidFill>
            </a:endParaRPr>
          </a:p>
        </p:txBody>
      </p:sp>
      <p:pic>
        <p:nvPicPr>
          <p:cNvPr id="11270" name="Picture 6" descr="http://api.qrserver.com/v1/create-qr-code/?data=http%3A%2F%2Fmedival-valley-emn.de&amp;size=250x25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43588" y="8340799"/>
            <a:ext cx="610096" cy="610096"/>
          </a:xfrm>
          <a:prstGeom prst="rect">
            <a:avLst/>
          </a:prstGeom>
          <a:noFill/>
        </p:spPr>
      </p:pic>
      <p:pic>
        <p:nvPicPr>
          <p:cNvPr id="1027" name="Picture 3" descr="C:\Users\jochen.fruehauf\Desktop\screenshot-medicalvalley-perspektivisch.png"/>
          <p:cNvPicPr>
            <a:picLocks noChangeAspect="1" noChangeArrowheads="1"/>
          </p:cNvPicPr>
          <p:nvPr/>
        </p:nvPicPr>
        <p:blipFill>
          <a:blip r:embed="rId6" cstate="print"/>
          <a:srcRect l="483"/>
          <a:stretch>
            <a:fillRect/>
          </a:stretch>
        </p:blipFill>
        <p:spPr bwMode="auto">
          <a:xfrm>
            <a:off x="331200" y="1188000"/>
            <a:ext cx="6142414" cy="266223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Rechteck 10"/>
          <p:cNvSpPr/>
          <p:nvPr/>
        </p:nvSpPr>
        <p:spPr>
          <a:xfrm>
            <a:off x="331200" y="1187621"/>
            <a:ext cx="1801560" cy="2664296"/>
          </a:xfrm>
          <a:prstGeom prst="rect">
            <a:avLst/>
          </a:prstGeom>
          <a:solidFill>
            <a:srgbClr val="000000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t"/>
          <a:lstStyle/>
          <a:p>
            <a:r>
              <a:rPr lang="de-DE" sz="1200" b="1" dirty="0" smtClean="0">
                <a:solidFill>
                  <a:schemeClr val="bg1"/>
                </a:solidFill>
              </a:rPr>
              <a:t>Clustermanagement 2.0</a:t>
            </a:r>
            <a:endParaRPr lang="de-DE" sz="1600" b="1" dirty="0">
              <a:solidFill>
                <a:schemeClr val="bg1"/>
              </a:solidFill>
            </a:endParaRPr>
          </a:p>
        </p:txBody>
      </p:sp>
      <p:sp>
        <p:nvSpPr>
          <p:cNvPr id="52" name="Textfeld 51"/>
          <p:cNvSpPr txBox="1"/>
          <p:nvPr/>
        </p:nvSpPr>
        <p:spPr>
          <a:xfrm>
            <a:off x="367553" y="8346140"/>
            <a:ext cx="5450541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1000" dirty="0" smtClean="0">
                <a:solidFill>
                  <a:schemeClr val="bg1"/>
                </a:solidFill>
              </a:rPr>
              <a:t>Das Clusterportal kann unter https:// www.medical-valley-emn.de angeschaut werden</a:t>
            </a:r>
          </a:p>
          <a:p>
            <a:r>
              <a:rPr lang="de-DE" sz="1000" dirty="0" smtClean="0">
                <a:solidFill>
                  <a:schemeClr val="bg1"/>
                </a:solidFill>
              </a:rPr>
              <a:t>Kontakt: clusterportal@cogneon.de </a:t>
            </a:r>
          </a:p>
          <a:p>
            <a:endParaRPr lang="de-DE" sz="1000" dirty="0"/>
          </a:p>
        </p:txBody>
      </p:sp>
      <p:sp>
        <p:nvSpPr>
          <p:cNvPr id="53" name="Rechteck 52"/>
          <p:cNvSpPr/>
          <p:nvPr/>
        </p:nvSpPr>
        <p:spPr>
          <a:xfrm>
            <a:off x="333460" y="4248000"/>
            <a:ext cx="1801560" cy="593388"/>
          </a:xfrm>
          <a:prstGeom prst="rect">
            <a:avLst/>
          </a:prstGeom>
          <a:solidFill>
            <a:srgbClr val="000000">
              <a:alpha val="7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t"/>
          <a:lstStyle/>
          <a:p>
            <a:r>
              <a:rPr lang="de-DE" sz="1200" b="1" dirty="0" smtClean="0"/>
              <a:t>Webseite</a:t>
            </a:r>
          </a:p>
          <a:p>
            <a:r>
              <a:rPr lang="de-DE" sz="900" dirty="0" smtClean="0"/>
              <a:t>Öffentliche zugängliche Informationen des Clusterportals</a:t>
            </a:r>
            <a:endParaRPr lang="de-DE" sz="900" dirty="0"/>
          </a:p>
        </p:txBody>
      </p:sp>
      <p:sp>
        <p:nvSpPr>
          <p:cNvPr id="54" name="Rechteck 53"/>
          <p:cNvSpPr/>
          <p:nvPr/>
        </p:nvSpPr>
        <p:spPr>
          <a:xfrm>
            <a:off x="4683446" y="4247745"/>
            <a:ext cx="1801560" cy="593388"/>
          </a:xfrm>
          <a:prstGeom prst="rect">
            <a:avLst/>
          </a:prstGeom>
          <a:solidFill>
            <a:srgbClr val="000000">
              <a:alpha val="7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t"/>
          <a:lstStyle/>
          <a:p>
            <a:r>
              <a:rPr lang="de-DE" sz="1200" b="1" dirty="0" smtClean="0"/>
              <a:t>Gruppen</a:t>
            </a:r>
          </a:p>
          <a:p>
            <a:r>
              <a:rPr lang="de-DE" sz="900" dirty="0" smtClean="0"/>
              <a:t>Kollaboration in geschlossenen oder offenen Gruppen</a:t>
            </a:r>
            <a:endParaRPr lang="de-DE" sz="900" dirty="0"/>
          </a:p>
        </p:txBody>
      </p:sp>
      <p:sp>
        <p:nvSpPr>
          <p:cNvPr id="55" name="Rechteck 54"/>
          <p:cNvSpPr/>
          <p:nvPr/>
        </p:nvSpPr>
        <p:spPr>
          <a:xfrm>
            <a:off x="2510734" y="4249366"/>
            <a:ext cx="1801560" cy="593388"/>
          </a:xfrm>
          <a:prstGeom prst="rect">
            <a:avLst/>
          </a:prstGeom>
          <a:solidFill>
            <a:srgbClr val="000000">
              <a:alpha val="7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t"/>
          <a:lstStyle/>
          <a:p>
            <a:r>
              <a:rPr lang="de-DE" sz="1200" b="1" dirty="0" smtClean="0"/>
              <a:t>Soziales Netzwerk</a:t>
            </a:r>
          </a:p>
          <a:p>
            <a:r>
              <a:rPr lang="de-DE" sz="900" dirty="0" smtClean="0"/>
              <a:t>Vernetzung mit anderen Benutzern des Clusterportals</a:t>
            </a:r>
            <a:endParaRPr lang="de-DE" sz="900" dirty="0"/>
          </a:p>
        </p:txBody>
      </p:sp>
      <p:pic>
        <p:nvPicPr>
          <p:cNvPr id="1026" name="Picture 2" descr="C:\Users\jochen.fruehauf\Desktop\PNG icons\83-calendar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19111" y="6508752"/>
            <a:ext cx="180000" cy="195652"/>
          </a:xfrm>
          <a:prstGeom prst="rect">
            <a:avLst/>
          </a:prstGeom>
          <a:noFill/>
        </p:spPr>
      </p:pic>
      <p:pic>
        <p:nvPicPr>
          <p:cNvPr id="2" name="Picture 3" descr="C:\Users\jochen.fruehauf\Desktop\PNG icons\06-magnify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19101" y="7567613"/>
            <a:ext cx="180000" cy="180000"/>
          </a:xfrm>
          <a:prstGeom prst="rect">
            <a:avLst/>
          </a:prstGeom>
          <a:noFill/>
        </p:spPr>
      </p:pic>
      <p:pic>
        <p:nvPicPr>
          <p:cNvPr id="1028" name="Picture 4" descr="C:\Users\jochen.fruehauf\Desktop\PNG icons\106-sliders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19100" y="5486399"/>
            <a:ext cx="180000" cy="180000"/>
          </a:xfrm>
          <a:prstGeom prst="rect">
            <a:avLst/>
          </a:prstGeom>
          <a:noFill/>
        </p:spPr>
      </p:pic>
      <p:pic>
        <p:nvPicPr>
          <p:cNvPr id="1029" name="Picture 5" descr="C:\Users\jochen.fruehauf\Desktop\PNG icons\152-rolodex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605088" y="6248401"/>
            <a:ext cx="180000" cy="124615"/>
          </a:xfrm>
          <a:prstGeom prst="rect">
            <a:avLst/>
          </a:prstGeom>
          <a:noFill/>
        </p:spPr>
      </p:pic>
      <p:pic>
        <p:nvPicPr>
          <p:cNvPr id="1030" name="Picture 6" descr="C:\Users\jochen.fruehauf\Desktop\PNG icons\18-envelope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776788" y="7137401"/>
            <a:ext cx="180000" cy="120000"/>
          </a:xfrm>
          <a:prstGeom prst="rect">
            <a:avLst/>
          </a:prstGeom>
          <a:noFill/>
        </p:spPr>
      </p:pic>
      <p:pic>
        <p:nvPicPr>
          <p:cNvPr id="1031" name="Picture 7" descr="C:\Users\jochen.fruehauf\Desktop\PNG icons\111-user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605089" y="4967288"/>
            <a:ext cx="180000" cy="157500"/>
          </a:xfrm>
          <a:prstGeom prst="rect">
            <a:avLst/>
          </a:prstGeom>
          <a:noFill/>
        </p:spPr>
      </p:pic>
      <p:pic>
        <p:nvPicPr>
          <p:cNvPr id="1032" name="Picture 8" descr="C:\Users\jochen.fruehauf\Desktop\PNG icons\112-group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773614" y="4981574"/>
            <a:ext cx="180000" cy="118125"/>
          </a:xfrm>
          <a:prstGeom prst="rect">
            <a:avLst/>
          </a:prstGeom>
          <a:noFill/>
        </p:spPr>
      </p:pic>
      <p:pic>
        <p:nvPicPr>
          <p:cNvPr id="1033" name="Picture 9" descr="C:\Users\jochen.fruehauf\Desktop\PNG icons\123-id-card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605089" y="5611813"/>
            <a:ext cx="180000" cy="127500"/>
          </a:xfrm>
          <a:prstGeom prst="rect">
            <a:avLst/>
          </a:prstGeom>
          <a:noFill/>
        </p:spPr>
      </p:pic>
      <p:pic>
        <p:nvPicPr>
          <p:cNvPr id="1034" name="Picture 10" descr="C:\Users\jochen.fruehauf\Desktop\PNG icons\137-presentation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31145" y="4963927"/>
            <a:ext cx="180000" cy="167143"/>
          </a:xfrm>
          <a:prstGeom prst="rect">
            <a:avLst/>
          </a:prstGeom>
          <a:noFill/>
        </p:spPr>
      </p:pic>
      <p:pic>
        <p:nvPicPr>
          <p:cNvPr id="1036" name="Picture 12" descr="C:\Users\jochen.fruehauf\Desktop\PNG icons\179-notepad.pn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2607610" y="7280463"/>
            <a:ext cx="180000" cy="229091"/>
          </a:xfrm>
          <a:prstGeom prst="rect">
            <a:avLst/>
          </a:prstGeom>
          <a:noFill/>
        </p:spPr>
      </p:pic>
      <p:pic>
        <p:nvPicPr>
          <p:cNvPr id="1037" name="Picture 13" descr="C:\Users\jochen.fruehauf\Desktop\PNG icons\152-rolodex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19101" y="6000750"/>
            <a:ext cx="180000" cy="124615"/>
          </a:xfrm>
          <a:prstGeom prst="rect">
            <a:avLst/>
          </a:prstGeom>
          <a:noFill/>
        </p:spPr>
      </p:pic>
      <p:pic>
        <p:nvPicPr>
          <p:cNvPr id="1038" name="Picture 14" descr="C:\Users\jochen.fruehauf\Desktop\PNG icons\17-bar-chart.pn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4783137" y="6253164"/>
            <a:ext cx="180000" cy="148966"/>
          </a:xfrm>
          <a:prstGeom prst="rect">
            <a:avLst/>
          </a:prstGeom>
          <a:noFill/>
        </p:spPr>
      </p:pic>
      <p:pic>
        <p:nvPicPr>
          <p:cNvPr id="1039" name="Picture 15" descr="C:\Users\jochen.fruehauf\Desktop\PNG icons\57-download.png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4779964" y="5605462"/>
            <a:ext cx="180000" cy="227368"/>
          </a:xfrm>
          <a:prstGeom prst="rect">
            <a:avLst/>
          </a:prstGeom>
          <a:noFill/>
        </p:spPr>
      </p:pic>
      <p:pic>
        <p:nvPicPr>
          <p:cNvPr id="1040" name="Picture 16" descr="C:\Users\jochen.fruehauf\Desktop\PNG icons\162-receipt.png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2605088" y="6877051"/>
            <a:ext cx="180000" cy="243529"/>
          </a:xfrm>
          <a:prstGeom prst="rect">
            <a:avLst/>
          </a:prstGeom>
          <a:noFill/>
        </p:spPr>
      </p:pic>
      <p:pic>
        <p:nvPicPr>
          <p:cNvPr id="1041" name="Picture 17" descr="C:\Users\jochen.fruehauf\Desktop\PNG icons\97-puzzle.png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427039" y="7042150"/>
            <a:ext cx="180000" cy="160714"/>
          </a:xfrm>
          <a:prstGeom prst="rect">
            <a:avLst/>
          </a:prstGeom>
          <a:noFill/>
        </p:spPr>
      </p:pic>
      <p:sp>
        <p:nvSpPr>
          <p:cNvPr id="61" name="Textfeld 60"/>
          <p:cNvSpPr txBox="1"/>
          <p:nvPr/>
        </p:nvSpPr>
        <p:spPr>
          <a:xfrm>
            <a:off x="390526" y="1533526"/>
            <a:ext cx="1666874" cy="2150195"/>
          </a:xfrm>
          <a:prstGeom prst="rect">
            <a:avLst/>
          </a:prstGeom>
          <a:noFill/>
        </p:spPr>
        <p:txBody>
          <a:bodyPr wrap="square" lIns="36000" tIns="36000" rIns="0" bIns="36000" rtlCol="0">
            <a:spAutoFit/>
          </a:bodyPr>
          <a:lstStyle/>
          <a:p>
            <a:r>
              <a:rPr lang="de-DE" sz="900" dirty="0" smtClean="0">
                <a:solidFill>
                  <a:schemeClr val="bg1"/>
                </a:solidFill>
              </a:rPr>
              <a:t>zielt darauf ab, Wissenschaft, </a:t>
            </a:r>
            <a:r>
              <a:rPr lang="de-DE" sz="900" dirty="0" err="1" smtClean="0">
                <a:solidFill>
                  <a:schemeClr val="bg1"/>
                </a:solidFill>
              </a:rPr>
              <a:t>For-schung</a:t>
            </a:r>
            <a:r>
              <a:rPr lang="de-DE" sz="900" dirty="0" smtClean="0">
                <a:solidFill>
                  <a:schemeClr val="bg1"/>
                </a:solidFill>
              </a:rPr>
              <a:t>, Wirtschaft und Politik zu vernetzen, um Innovations-potenziale entlang der Wert-schöpfungskette freizusetzen und dadurch die regionale Wirtschaft nachhaltig zu stärken.</a:t>
            </a:r>
          </a:p>
          <a:p>
            <a:r>
              <a:rPr lang="de-DE" sz="900" dirty="0" smtClean="0">
                <a:solidFill>
                  <a:schemeClr val="bg1"/>
                </a:solidFill>
              </a:rPr>
              <a:t>Das Clusterportal - als Teil dieses Konzepts - ermöglicht eine </a:t>
            </a:r>
            <a:r>
              <a:rPr lang="de-DE" sz="900" dirty="0" err="1" smtClean="0">
                <a:solidFill>
                  <a:schemeClr val="bg1"/>
                </a:solidFill>
              </a:rPr>
              <a:t>vir-tuelle</a:t>
            </a:r>
            <a:r>
              <a:rPr lang="de-DE" sz="900" dirty="0" smtClean="0">
                <a:solidFill>
                  <a:schemeClr val="bg1"/>
                </a:solidFill>
              </a:rPr>
              <a:t> Vernetzung der Aktivitäten des Clusters. Es bietet Platz für öffentliche Informationen, soziale Interaktion seiner Benutzer und Raum für innovative </a:t>
            </a:r>
            <a:r>
              <a:rPr lang="de-DE" sz="900" dirty="0" err="1" smtClean="0">
                <a:solidFill>
                  <a:schemeClr val="bg1"/>
                </a:solidFill>
              </a:rPr>
              <a:t>Kollabo-ration</a:t>
            </a:r>
            <a:r>
              <a:rPr lang="de-DE" sz="900" dirty="0" smtClean="0">
                <a:solidFill>
                  <a:schemeClr val="bg1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276</Words>
  <Application>Microsoft Office PowerPoint</Application>
  <PresentationFormat>Bildschirmpräsentation (4:3)</PresentationFormat>
  <Paragraphs>54</Paragraphs>
  <Slides>1</Slides>
  <Notes>1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2" baseType="lpstr">
      <vt:lpstr>Larissa-Design</vt:lpstr>
      <vt:lpstr>Folie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Simon Dückert</dc:creator>
  <cp:lastModifiedBy>Jochen Frühauf</cp:lastModifiedBy>
  <cp:revision>43</cp:revision>
  <dcterms:created xsi:type="dcterms:W3CDTF">2013-04-11T13:54:20Z</dcterms:created>
  <dcterms:modified xsi:type="dcterms:W3CDTF">2013-09-10T07:52:44Z</dcterms:modified>
</cp:coreProperties>
</file>